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doc" ContentType="application/msword"/>
  <Default Extension="docx" ContentType="application/vnd.openxmlformats-officedocument.wordprocessingml.document"/>
  <Default Extension="png" ContentType="image/png"/>
  <Default Extension="wdp" ContentType="image/vnd.ms-photo"/>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3"/>
  </p:sldMasterIdLst>
  <p:sldIdLst>
    <p:sldId id="256" r:id="rId4"/>
    <p:sldId id="259" r:id="rId5"/>
    <p:sldId id="269" r:id="rId6"/>
    <p:sldId id="275" r:id="rId7"/>
    <p:sldId id="267" r:id="rId8"/>
  </p:sldIdLst>
  <p:sldSz cx="12192000" cy="6858000"/>
  <p:notesSz cx="6858000" cy="9144000"/>
  <p:embeddedFontLst>
    <p:embeddedFont>
      <p:font typeface="Segoe UI" panose="020B0502040204020203" pitchFamily="34" charset="0"/>
      <p:regular r:id="rId12"/>
      <p:bold r:id="rId13"/>
      <p:italic r:id="rId14"/>
      <p:boldItalic r:id="rId15"/>
    </p:embeddedFont>
    <p:embeddedFont>
      <p:font typeface="微软雅黑 Light" panose="020B0502040204020203" pitchFamily="34" charset="-122"/>
      <p:regular r:id="rId16"/>
    </p:embeddedFont>
    <p:embeddedFont>
      <p:font typeface="微软雅黑" panose="020B0503020204020204" pitchFamily="34" charset="-122"/>
      <p:regular r:id="rId17"/>
    </p:embeddedFont>
    <p:embeddedFont>
      <p:font typeface="华文宋体" panose="02010600040101010101" charset="-122"/>
      <p:regular r:id="rId18"/>
    </p:embeddedFont>
    <p:embeddedFont>
      <p:font typeface="等线" panose="02010600030101010101" charset="-122"/>
      <p:regular r:id="rId19"/>
    </p:embeddedFont>
    <p:embeddedFont>
      <p:font typeface="等线 Light" panose="02010600030101010101" charset="-122"/>
      <p:regular r:id="rId20"/>
    </p:embeddedFont>
  </p:embeddedFontLst>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271" userDrawn="1">
          <p15:clr>
            <a:srgbClr val="A4A3A4"/>
          </p15:clr>
        </p15:guide>
        <p15:guide id="4" pos="3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CDCD"/>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21" autoAdjust="0"/>
    <p:restoredTop sz="94660"/>
  </p:normalViewPr>
  <p:slideViewPr>
    <p:cSldViewPr snapToGrid="0" showGuides="1">
      <p:cViewPr varScale="1">
        <p:scale>
          <a:sx n="64" d="100"/>
          <a:sy n="64" d="100"/>
        </p:scale>
        <p:origin x="1092" y="60"/>
      </p:cViewPr>
      <p:guideLst>
        <p:guide orient="horz" pos="2160"/>
        <p:guide pos="3840"/>
        <p:guide orient="horz" pos="3271"/>
        <p:guide pos="329"/>
      </p:guideLst>
    </p:cSldViewPr>
  </p:slideViewPr>
  <p:notesTextViewPr>
    <p:cViewPr>
      <p:scale>
        <a:sx n="1" d="1"/>
        <a:sy n="1" d="1"/>
      </p:scale>
      <p:origin x="0" y="0"/>
    </p:cViewPr>
  </p:notesTextViewPr>
  <p:sorterViewPr>
    <p:cViewPr>
      <p:scale>
        <a:sx n="100" d="100"/>
        <a:sy n="100" d="100"/>
      </p:scale>
      <p:origin x="0" y="-76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1" Type="http://schemas.openxmlformats.org/officeDocument/2006/relationships/tags" Target="tags/tag1.xml"/><Relationship Id="rId20" Type="http://schemas.openxmlformats.org/officeDocument/2006/relationships/font" Target="fonts/font9.fntdata"/><Relationship Id="rId2" Type="http://schemas.openxmlformats.org/officeDocument/2006/relationships/theme" Target="theme/theme1.xml"/><Relationship Id="rId19" Type="http://schemas.openxmlformats.org/officeDocument/2006/relationships/font" Target="fonts/font8.fntdata"/><Relationship Id="rId18" Type="http://schemas.openxmlformats.org/officeDocument/2006/relationships/font" Target="fonts/font7.fntdata"/><Relationship Id="rId17" Type="http://schemas.openxmlformats.org/officeDocument/2006/relationships/font" Target="fonts/font6.fntdata"/><Relationship Id="rId16" Type="http://schemas.openxmlformats.org/officeDocument/2006/relationships/font" Target="fonts/font5.fntdata"/><Relationship Id="rId15" Type="http://schemas.openxmlformats.org/officeDocument/2006/relationships/font" Target="fonts/font4.fntdata"/><Relationship Id="rId14" Type="http://schemas.openxmlformats.org/officeDocument/2006/relationships/font" Target="fonts/font3.fntdata"/><Relationship Id="rId13" Type="http://schemas.openxmlformats.org/officeDocument/2006/relationships/font" Target="fonts/font2.fntdata"/><Relationship Id="rId12" Type="http://schemas.openxmlformats.org/officeDocument/2006/relationships/font" Target="fonts/font1.fntdata"/><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4" Type="http://schemas.openxmlformats.org/officeDocument/2006/relationships/image" Target="../media/image6.wmf"/><Relationship Id="rId3" Type="http://schemas.openxmlformats.org/officeDocument/2006/relationships/image" Target="../media/image5.wmf"/><Relationship Id="rId2" Type="http://schemas.openxmlformats.org/officeDocument/2006/relationships/image" Target="../media/image4.wmf"/><Relationship Id="rId1" Type="http://schemas.openxmlformats.org/officeDocument/2006/relationships/image" Target="../media/image3.wmf"/></Relationships>
</file>

<file path=ppt/media/>
</file>

<file path=ppt/media/image1.png>
</file>

<file path=ppt/media/image2.wdp>
</file>

<file path=ppt/media/image3.wmf>
</file>

<file path=ppt/media/image4.wmf>
</file>

<file path=ppt/media/image5.wmf>
</file>

<file path=ppt/media/image6.wm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DB7DA26-7FE2-4728-B834-C9BDCAD112B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2A1AB3-1D21-4892-9BF8-6B9E53C3447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100000">
              <a:srgbClr val="CDCDCD"/>
            </a:gs>
          </a:gsLst>
          <a:lin ang="5400000" scaled="1"/>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B7DA26-7FE2-4728-B834-C9BDCAD112B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2A1AB3-1D21-4892-9BF8-6B9E53C3447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100000">
              <a:srgbClr val="CDCDCD"/>
            </a:gs>
          </a:gsLst>
          <a:lin ang="5400000" scaled="1"/>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B7DA26-7FE2-4728-B834-C9BDCAD112B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2A1AB3-1D21-4892-9BF8-6B9E53C3447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hdphoto" Target="../media/image2.wdp"/><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6.wmf"/><Relationship Id="rId7" Type="http://schemas.openxmlformats.org/officeDocument/2006/relationships/package" Target="../embeddings/Document4.docx"/><Relationship Id="rId6" Type="http://schemas.openxmlformats.org/officeDocument/2006/relationships/image" Target="../media/image5.wmf"/><Relationship Id="rId5" Type="http://schemas.openxmlformats.org/officeDocument/2006/relationships/oleObject" Target="../embeddings/Document3.doc"/><Relationship Id="rId4" Type="http://schemas.openxmlformats.org/officeDocument/2006/relationships/image" Target="../media/image4.wmf"/><Relationship Id="rId3" Type="http://schemas.openxmlformats.org/officeDocument/2006/relationships/oleObject" Target="../embeddings/Document2.doc"/><Relationship Id="rId2" Type="http://schemas.openxmlformats.org/officeDocument/2006/relationships/image" Target="../media/image3.wmf"/><Relationship Id="rId10" Type="http://schemas.openxmlformats.org/officeDocument/2006/relationships/vmlDrawing" Target="../drawings/vmlDrawing1.vml"/><Relationship Id="rId1" Type="http://schemas.openxmlformats.org/officeDocument/2006/relationships/oleObject" Target="../embeddings/Document1.doc"/></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 name="矩形 1"/>
          <p:cNvSpPr/>
          <p:nvPr/>
        </p:nvSpPr>
        <p:spPr>
          <a:xfrm>
            <a:off x="1076325" y="2272461"/>
            <a:ext cx="10020300" cy="2457450"/>
          </a:xfrm>
          <a:prstGeom prst="rect">
            <a:avLst/>
          </a:prstGeom>
          <a:ln w="317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4" name="文本框 3"/>
          <p:cNvSpPr txBox="1"/>
          <p:nvPr/>
        </p:nvSpPr>
        <p:spPr>
          <a:xfrm>
            <a:off x="3236119" y="1938668"/>
            <a:ext cx="5700712" cy="829945"/>
          </a:xfrm>
          <a:prstGeom prst="rect">
            <a:avLst/>
          </a:prstGeom>
        </p:spPr>
        <p:txBody>
          <a:bodyPr wrap="square" rtlCol="0">
            <a:spAutoFit/>
          </a:bodyPr>
          <a:lstStyle/>
          <a:p>
            <a:pPr algn="ctr"/>
            <a:r>
              <a:rPr lang="zh-CN" altLang="en-US" sz="4800" dirty="0">
                <a:solidFill>
                  <a:schemeClr val="bg2">
                    <a:lumMod val="10000"/>
                  </a:schemeClr>
                </a:solidFill>
                <a:latin typeface="思源黑体 CN Bold" panose="020B0800000000000000" pitchFamily="34" charset="-122"/>
                <a:ea typeface="思源黑体 CN Bold" panose="020B0800000000000000" pitchFamily="34" charset="-122"/>
              </a:rPr>
              <a:t>专业写作与口头表达</a:t>
            </a:r>
            <a:endParaRPr lang="zh-CN" altLang="en-US" sz="4800" dirty="0">
              <a:solidFill>
                <a:schemeClr val="bg2">
                  <a:lumMod val="10000"/>
                </a:schemeClr>
              </a:solidFill>
              <a:latin typeface="思源黑体 CN Bold" panose="020B0800000000000000" pitchFamily="34" charset="-122"/>
              <a:ea typeface="思源黑体 CN Bold" panose="020B0800000000000000" pitchFamily="34" charset="-122"/>
            </a:endParaRPr>
          </a:p>
        </p:txBody>
      </p:sp>
      <p:sp>
        <p:nvSpPr>
          <p:cNvPr id="5" name="矩形 4"/>
          <p:cNvSpPr/>
          <p:nvPr/>
        </p:nvSpPr>
        <p:spPr>
          <a:xfrm>
            <a:off x="5262562" y="3631806"/>
            <a:ext cx="1666875" cy="45719"/>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008419" y="2797430"/>
            <a:ext cx="2217420" cy="706755"/>
          </a:xfrm>
          <a:prstGeom prst="rect">
            <a:avLst/>
          </a:prstGeom>
        </p:spPr>
        <p:txBody>
          <a:bodyPr wrap="none">
            <a:spAutoFit/>
          </a:bodyPr>
          <a:lstStyle/>
          <a:p>
            <a:pPr algn="ctr"/>
            <a:r>
              <a:rPr lang="zh-CN" altLang="en-US" sz="4000" b="1" dirty="0">
                <a:solidFill>
                  <a:schemeClr val="bg2">
                    <a:lumMod val="50000"/>
                  </a:schemeClr>
                </a:solidFill>
                <a:latin typeface="Segoe UI" panose="020B0502040204020203" pitchFamily="34" charset="0"/>
                <a:ea typeface="微软雅黑 Light" panose="020B0502040204020203" pitchFamily="34" charset="-122"/>
                <a:cs typeface="Segoe UI" panose="020B0502040204020203" pitchFamily="34" charset="0"/>
              </a:rPr>
              <a:t>学期总结</a:t>
            </a:r>
            <a:endParaRPr lang="zh-CN" altLang="en-US" sz="4000" b="1" dirty="0">
              <a:solidFill>
                <a:schemeClr val="bg2">
                  <a:lumMod val="50000"/>
                </a:schemeClr>
              </a:solidFill>
              <a:latin typeface="Segoe UI" panose="020B0502040204020203" pitchFamily="34" charset="0"/>
              <a:ea typeface="微软雅黑 Light" panose="020B0502040204020203" pitchFamily="34" charset="-122"/>
              <a:cs typeface="Segoe UI" panose="020B0502040204020203" pitchFamily="34" charset="0"/>
            </a:endParaRPr>
          </a:p>
        </p:txBody>
      </p:sp>
      <p:sp>
        <p:nvSpPr>
          <p:cNvPr id="7" name="文本框 6"/>
          <p:cNvSpPr txBox="1"/>
          <p:nvPr/>
        </p:nvSpPr>
        <p:spPr>
          <a:xfrm>
            <a:off x="4938712" y="3743245"/>
            <a:ext cx="2295525" cy="645160"/>
          </a:xfrm>
          <a:prstGeom prst="rect">
            <a:avLst/>
          </a:prstGeom>
        </p:spPr>
        <p:txBody>
          <a:bodyPr wrap="square" rtlCol="0">
            <a:spAutoFit/>
          </a:bodyPr>
          <a:lstStyle/>
          <a:p>
            <a:pPr algn="ctr"/>
            <a:r>
              <a:rPr lang="zh-CN" altLang="en-US" dirty="0">
                <a:solidFill>
                  <a:schemeClr val="bg2">
                    <a:lumMod val="25000"/>
                  </a:schemeClr>
                </a:solidFill>
                <a:latin typeface="思源黑体 CN Medium" panose="020B0600000000000000" pitchFamily="34" charset="-122"/>
                <a:ea typeface="思源黑体 CN Medium" panose="020B0600000000000000" pitchFamily="34" charset="-122"/>
              </a:rPr>
              <a:t>汇报人：王嘉健</a:t>
            </a:r>
            <a:r>
              <a:rPr lang="en-US" altLang="zh-CN" dirty="0">
                <a:solidFill>
                  <a:schemeClr val="bg2">
                    <a:lumMod val="25000"/>
                  </a:schemeClr>
                </a:solidFill>
                <a:latin typeface="思源黑体 CN Medium" panose="020B0600000000000000" pitchFamily="34" charset="-122"/>
                <a:ea typeface="思源黑体 CN Medium" panose="020B0600000000000000" pitchFamily="34" charset="-122"/>
              </a:rPr>
              <a:t> 2021010909008</a:t>
            </a:r>
            <a:endParaRPr lang="en-US" altLang="zh-CN" dirty="0">
              <a:solidFill>
                <a:schemeClr val="bg2">
                  <a:lumMod val="25000"/>
                </a:schemeClr>
              </a:solidFill>
              <a:latin typeface="思源黑体 CN Medium" panose="020B0600000000000000" pitchFamily="34" charset="-122"/>
              <a:ea typeface="思源黑体 CN Medium" panose="020B0600000000000000" pitchFamily="34" charset="-122"/>
            </a:endParaRPr>
          </a:p>
        </p:txBody>
      </p:sp>
      <p:sp>
        <p:nvSpPr>
          <p:cNvPr id="8" name="文本框 7"/>
          <p:cNvSpPr txBox="1"/>
          <p:nvPr/>
        </p:nvSpPr>
        <p:spPr>
          <a:xfrm>
            <a:off x="5135014" y="4393236"/>
            <a:ext cx="1902921" cy="337185"/>
          </a:xfrm>
          <a:prstGeom prst="rect">
            <a:avLst/>
          </a:prstGeom>
        </p:spPr>
        <p:txBody>
          <a:bodyPr wrap="square" rtlCol="0">
            <a:spAutoFit/>
          </a:bodyPr>
          <a:lstStyle>
            <a:defPPr>
              <a:defRPr lang="zh-CN"/>
            </a:defPPr>
            <a:lvl1pPr>
              <a:defRPr sz="1600">
                <a:latin typeface="思源黑体 CN Light" panose="020B0300000000000000" pitchFamily="34" charset="-122"/>
                <a:ea typeface="思源黑体 CN Light" panose="020B0300000000000000" pitchFamily="34" charset="-122"/>
              </a:defRPr>
            </a:lvl1pPr>
          </a:lstStyle>
          <a:p>
            <a:pPr algn="ctr"/>
            <a:r>
              <a:rPr lang="en-US" altLang="zh-CN" dirty="0">
                <a:solidFill>
                  <a:schemeClr val="bg2">
                    <a:lumMod val="25000"/>
                  </a:schemeClr>
                </a:solidFill>
                <a:latin typeface="思源黑体 CN Medium" panose="020B0600000000000000" pitchFamily="34" charset="-122"/>
                <a:ea typeface="思源黑体 CN Medium" panose="020B0600000000000000" pitchFamily="34" charset="-122"/>
              </a:rPr>
              <a:t>2023</a:t>
            </a:r>
            <a:r>
              <a:rPr lang="zh-CN" altLang="en-US" dirty="0">
                <a:solidFill>
                  <a:schemeClr val="bg2">
                    <a:lumMod val="25000"/>
                  </a:schemeClr>
                </a:solidFill>
                <a:latin typeface="思源黑体 CN Medium" panose="020B0600000000000000" pitchFamily="34" charset="-122"/>
                <a:ea typeface="思源黑体 CN Medium" panose="020B0600000000000000" pitchFamily="34" charset="-122"/>
              </a:rPr>
              <a:t>年</a:t>
            </a:r>
            <a:r>
              <a:rPr lang="en-US" altLang="zh-CN" dirty="0">
                <a:solidFill>
                  <a:schemeClr val="bg2">
                    <a:lumMod val="25000"/>
                  </a:schemeClr>
                </a:solidFill>
                <a:latin typeface="思源黑体 CN Medium" panose="020B0600000000000000" pitchFamily="34" charset="-122"/>
                <a:ea typeface="思源黑体 CN Medium" panose="020B0600000000000000" pitchFamily="34" charset="-122"/>
              </a:rPr>
              <a:t>4</a:t>
            </a:r>
            <a:r>
              <a:rPr lang="zh-CN" altLang="en-US" dirty="0">
                <a:solidFill>
                  <a:schemeClr val="bg2">
                    <a:lumMod val="25000"/>
                  </a:schemeClr>
                </a:solidFill>
                <a:latin typeface="思源黑体 CN Medium" panose="020B0600000000000000" pitchFamily="34" charset="-122"/>
                <a:ea typeface="思源黑体 CN Medium" panose="020B0600000000000000" pitchFamily="34" charset="-122"/>
              </a:rPr>
              <a:t>月</a:t>
            </a:r>
            <a:r>
              <a:rPr lang="en-US" altLang="zh-CN" dirty="0">
                <a:solidFill>
                  <a:schemeClr val="bg2">
                    <a:lumMod val="25000"/>
                  </a:schemeClr>
                </a:solidFill>
                <a:latin typeface="思源黑体 CN Medium" panose="020B0600000000000000" pitchFamily="34" charset="-122"/>
                <a:ea typeface="思源黑体 CN Medium" panose="020B0600000000000000" pitchFamily="34" charset="-122"/>
              </a:rPr>
              <a:t>21</a:t>
            </a:r>
            <a:r>
              <a:rPr lang="zh-CN" altLang="en-US" dirty="0">
                <a:solidFill>
                  <a:schemeClr val="bg2">
                    <a:lumMod val="25000"/>
                  </a:schemeClr>
                </a:solidFill>
                <a:latin typeface="思源黑体 CN Medium" panose="020B0600000000000000" pitchFamily="34" charset="-122"/>
                <a:ea typeface="思源黑体 CN Medium" panose="020B0600000000000000" pitchFamily="34" charset="-122"/>
              </a:rPr>
              <a:t>日</a:t>
            </a:r>
            <a:endParaRPr lang="zh-CN" altLang="en-US" dirty="0">
              <a:solidFill>
                <a:schemeClr val="bg2">
                  <a:lumMod val="25000"/>
                </a:schemeClr>
              </a:solidFill>
              <a:latin typeface="思源黑体 CN Medium" panose="020B0600000000000000" pitchFamily="34" charset="-122"/>
              <a:ea typeface="思源黑体 CN Medium" panose="020B0600000000000000"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a:spLocks noChangeAspect="1"/>
          </p:cNvSpPr>
          <p:nvPr/>
        </p:nvSpPr>
        <p:spPr>
          <a:xfrm>
            <a:off x="520700" y="1408435"/>
            <a:ext cx="5272600" cy="4876800"/>
          </a:xfrm>
          <a:prstGeom prst="rect">
            <a:avLst/>
          </a:prstGeom>
          <a:blipFill dpi="0" rotWithShape="1">
            <a:blip r:embed="rId1" cstate="screen">
              <a:extLst>
                <a:ext uri="{BEBA8EAE-BF5A-486C-A8C5-ECC9F3942E4B}">
                  <a14:imgProps xmlns:a14="http://schemas.microsoft.com/office/drawing/2010/main">
                    <a14:imgLayer r:embed="rId2">
                      <a14:imgEffect>
                        <a14:saturation sat="0"/>
                      </a14:imgEffect>
                    </a14:imgLayer>
                  </a14:imgProps>
                </a:ext>
              </a:extLst>
            </a:blip>
            <a:srcRec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dk1"/>
                </a:solidFill>
                <a:prstDash val="solid"/>
                <a:miter lim="800000"/>
                <a:headEnd/>
                <a:tailEnd/>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2" name="文本框 1"/>
          <p:cNvSpPr txBox="1"/>
          <p:nvPr/>
        </p:nvSpPr>
        <p:spPr>
          <a:xfrm>
            <a:off x="597475" y="133350"/>
            <a:ext cx="2610409" cy="521970"/>
          </a:xfrm>
          <a:prstGeom prst="rect">
            <a:avLst/>
          </a:prstGeom>
          <a:noFill/>
        </p:spPr>
        <p:txBody>
          <a:bodyPr wrap="square" rtlCol="0">
            <a:spAutoFit/>
          </a:bodyPr>
          <a:lstStyle/>
          <a:p>
            <a:r>
              <a:rPr lang="zh-CN" altLang="en-US" sz="2800" spc="140" dirty="0">
                <a:solidFill>
                  <a:schemeClr val="bg2">
                    <a:lumMod val="25000"/>
                  </a:schemeClr>
                </a:solidFill>
                <a:latin typeface="思源黑体 CN Heavy" panose="020B0A00000000000000" pitchFamily="34" charset="-122"/>
                <a:ea typeface="思源黑体 CN Heavy" panose="020B0A00000000000000" pitchFamily="34" charset="-122"/>
              </a:rPr>
              <a:t>学期</a:t>
            </a:r>
            <a:r>
              <a:rPr lang="zh-CN" altLang="en-US" sz="2800" spc="140" dirty="0">
                <a:solidFill>
                  <a:schemeClr val="bg2">
                    <a:lumMod val="25000"/>
                  </a:schemeClr>
                </a:solidFill>
                <a:latin typeface="思源黑体 CN Heavy" panose="020B0A00000000000000" pitchFamily="34" charset="-122"/>
                <a:ea typeface="思源黑体 CN Heavy" panose="020B0A00000000000000" pitchFamily="34" charset="-122"/>
              </a:rPr>
              <a:t>总结</a:t>
            </a:r>
            <a:endParaRPr lang="zh-CN" altLang="en-US" sz="2800" spc="14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sp>
        <p:nvSpPr>
          <p:cNvPr id="4" name="矩形 3"/>
          <p:cNvSpPr/>
          <p:nvPr/>
        </p:nvSpPr>
        <p:spPr>
          <a:xfrm>
            <a:off x="1071245" y="594995"/>
            <a:ext cx="973455" cy="398780"/>
          </a:xfrm>
          <a:prstGeom prst="rect">
            <a:avLst/>
          </a:prstGeom>
        </p:spPr>
        <p:txBody>
          <a:bodyPr wrap="square">
            <a:spAutoFit/>
          </a:bodyPr>
          <a:lstStyle/>
          <a:p>
            <a:r>
              <a:rPr lang="en-US" altLang="zh-CN" sz="2000" b="1" dirty="0">
                <a:solidFill>
                  <a:schemeClr val="bg2">
                    <a:lumMod val="50000"/>
                  </a:schemeClr>
                </a:solidFill>
                <a:latin typeface="Segoe UI" panose="020B0502040204020203" pitchFamily="34" charset="0"/>
                <a:ea typeface="微软雅黑 Light" panose="020B0502040204020203" pitchFamily="34" charset="-122"/>
                <a:cs typeface="Segoe UI" panose="020B0502040204020203" pitchFamily="34" charset="0"/>
              </a:rPr>
              <a:t>part1</a:t>
            </a:r>
            <a:endParaRPr lang="en-US" altLang="zh-CN" sz="2000" b="1" dirty="0">
              <a:solidFill>
                <a:schemeClr val="bg2">
                  <a:lumMod val="50000"/>
                </a:schemeClr>
              </a:solidFill>
              <a:latin typeface="Segoe UI" panose="020B0502040204020203" pitchFamily="34" charset="0"/>
              <a:ea typeface="微软雅黑 Light" panose="020B0502040204020203" pitchFamily="34" charset="-122"/>
              <a:cs typeface="Segoe UI" panose="020B0502040204020203" pitchFamily="34" charset="0"/>
            </a:endParaRPr>
          </a:p>
        </p:txBody>
      </p:sp>
      <p:sp>
        <p:nvSpPr>
          <p:cNvPr id="5" name="矩形 4"/>
          <p:cNvSpPr/>
          <p:nvPr/>
        </p:nvSpPr>
        <p:spPr>
          <a:xfrm>
            <a:off x="6398895" y="1408430"/>
            <a:ext cx="4951730" cy="4876800"/>
          </a:xfrm>
          <a:prstGeom prst="rect">
            <a:avLst/>
          </a:prstGeom>
        </p:spPr>
        <p:txBody>
          <a:bodyPr wrap="square">
            <a:noAutofit/>
          </a:bodyPr>
          <a:lstStyle/>
          <a:p>
            <a:pPr>
              <a:lnSpc>
                <a:spcPct val="150000"/>
              </a:lnSpc>
              <a:spcAft>
                <a:spcPts val="0"/>
              </a:spcAft>
            </a:pPr>
            <a:r>
              <a:rPr lang="zh-CN" altLang="en-US" sz="1400" b="1"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时间</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：学期</a:t>
            </a:r>
            <a:r>
              <a:rPr lang="en-US" altLang="zh-CN"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2-9</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周每周五下午</a:t>
            </a:r>
            <a:r>
              <a:rPr lang="en-US" altLang="zh-CN"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2:30--4:05</a:t>
            </a:r>
            <a:endParaRPr lang="en-US" altLang="zh-CN"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zh-CN" altLang="en-US" sz="1400" b="1"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地点</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：品学楼</a:t>
            </a:r>
            <a:r>
              <a:rPr lang="en-US" altLang="zh-CN"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A</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区</a:t>
            </a:r>
            <a:r>
              <a:rPr lang="en-US" altLang="zh-CN"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110</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教室</a:t>
            </a: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zh-CN" altLang="en-US" sz="1400" b="1"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人物</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：漆进老师，本人王嘉健以及班上其余三十余名</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同学</a:t>
            </a: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zh-CN" altLang="en-US" sz="1400" b="1"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用什么东西做了什么事</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学习了多种多样的查找资料的方法，并运用这些方法收集综述论文并阅读。</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学习了</a:t>
            </a:r>
            <a:r>
              <a:rPr lang="en-US" altLang="zh-CN"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mendeley</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等软件的运用方法并运用其整理综述论文。在漆老师的教学下学习了综述论文的结构，并用老师提供的题材和方法收集资料与小组成员合作写出了一篇综述论文，最后在老师的指导下改进论文结构和内容。</a:t>
            </a:r>
            <a:r>
              <a:rPr lang="en-US" altLang="zh-CN"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 </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还在漆老师的帮助和教学下，了解了专利的</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写作方法，与小组成员合作写出了一篇专利，并在老师的指导下对专利的第一版进行了改正和</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完善。</a:t>
            </a: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p:txBody>
      </p:sp>
      <p:sp>
        <p:nvSpPr>
          <p:cNvPr id="7" name="矩形 6"/>
          <p:cNvSpPr/>
          <p:nvPr/>
        </p:nvSpPr>
        <p:spPr>
          <a:xfrm>
            <a:off x="6078000" y="2467718"/>
            <a:ext cx="36000" cy="16129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90000"/>
                </a:schemeClr>
              </a:solidFill>
            </a:endParaRPr>
          </a:p>
        </p:txBody>
      </p:sp>
      <p:sp>
        <p:nvSpPr>
          <p:cNvPr id="21" name="矩形 20"/>
          <p:cNvSpPr/>
          <p:nvPr/>
        </p:nvSpPr>
        <p:spPr>
          <a:xfrm>
            <a:off x="522741" y="176892"/>
            <a:ext cx="108000" cy="6480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538162" y="1952625"/>
            <a:ext cx="11115675" cy="3095625"/>
          </a:xfrm>
          <a:prstGeom prst="rect">
            <a:avLst/>
          </a:prstGeom>
          <a:noFill/>
          <a:ln w="317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6" name="文本框 5"/>
          <p:cNvSpPr txBox="1"/>
          <p:nvPr/>
        </p:nvSpPr>
        <p:spPr>
          <a:xfrm>
            <a:off x="4834890" y="1440815"/>
            <a:ext cx="2613660" cy="1322070"/>
          </a:xfrm>
          <a:prstGeom prst="rect">
            <a:avLst/>
          </a:prstGeom>
        </p:spPr>
        <p:txBody>
          <a:bodyPr wrap="square" rtlCol="0">
            <a:spAutoFit/>
          </a:bodyPr>
          <a:lstStyle/>
          <a:p>
            <a:pPr algn="ctr"/>
            <a:r>
              <a:rPr lang="zh-CN" altLang="en-US" sz="8000" dirty="0">
                <a:solidFill>
                  <a:schemeClr val="bg2">
                    <a:lumMod val="10000"/>
                  </a:schemeClr>
                </a:solidFill>
                <a:latin typeface="Segoe UI" panose="020B0502040204020203" pitchFamily="34" charset="0"/>
                <a:ea typeface="微软雅黑" panose="020B0503020204020204" pitchFamily="34" charset="-122"/>
                <a:cs typeface="Segoe UI" panose="020B0502040204020203" pitchFamily="34" charset="0"/>
              </a:rPr>
              <a:t>附件</a:t>
            </a:r>
            <a:endParaRPr lang="zh-CN" altLang="en-US" sz="8000" dirty="0">
              <a:solidFill>
                <a:schemeClr val="bg2">
                  <a:lumMod val="10000"/>
                </a:schemeClr>
              </a:solidFill>
              <a:latin typeface="Segoe UI" panose="020B0502040204020203" pitchFamily="34" charset="0"/>
              <a:ea typeface="微软雅黑" panose="020B0503020204020204" pitchFamily="34" charset="-122"/>
              <a:cs typeface="Segoe UI" panose="020B0502040204020203" pitchFamily="34" charset="0"/>
            </a:endParaRPr>
          </a:p>
        </p:txBody>
      </p:sp>
      <p:sp>
        <p:nvSpPr>
          <p:cNvPr id="5" name="文本框 4"/>
          <p:cNvSpPr txBox="1"/>
          <p:nvPr/>
        </p:nvSpPr>
        <p:spPr>
          <a:xfrm>
            <a:off x="3738245" y="2992755"/>
            <a:ext cx="4715510" cy="1281430"/>
          </a:xfrm>
          <a:prstGeom prst="rect">
            <a:avLst/>
          </a:prstGeom>
          <a:noFill/>
        </p:spPr>
        <p:txBody>
          <a:bodyPr wrap="square" rtlCol="0">
            <a:noAutofit/>
          </a:bodyPr>
          <a:lstStyle/>
          <a:p>
            <a:pPr algn="l"/>
            <a:r>
              <a:rPr lang="zh-CN" altLang="en-US" sz="2000" dirty="0">
                <a:solidFill>
                  <a:schemeClr val="bg2">
                    <a:lumMod val="10000"/>
                  </a:schemeClr>
                </a:solidFill>
                <a:latin typeface="华文宋体" panose="02010600040101010101" charset="-122"/>
                <a:ea typeface="华文宋体" panose="02010600040101010101" charset="-122"/>
              </a:rPr>
              <a:t>综述</a:t>
            </a:r>
            <a:r>
              <a:rPr lang="zh-CN" altLang="en-US" sz="2000" dirty="0">
                <a:solidFill>
                  <a:schemeClr val="bg2">
                    <a:lumMod val="10000"/>
                  </a:schemeClr>
                </a:solidFill>
                <a:latin typeface="华文宋体" panose="02010600040101010101" charset="-122"/>
                <a:ea typeface="华文宋体" panose="02010600040101010101" charset="-122"/>
              </a:rPr>
              <a:t>部分：</a:t>
            </a:r>
            <a:endParaRPr lang="zh-CN" altLang="en-US" sz="2000" dirty="0">
              <a:solidFill>
                <a:schemeClr val="bg2">
                  <a:lumMod val="10000"/>
                </a:schemeClr>
              </a:solidFill>
              <a:latin typeface="华文宋体" panose="02010600040101010101" charset="-122"/>
              <a:ea typeface="华文宋体" panose="02010600040101010101" charset="-122"/>
            </a:endParaRPr>
          </a:p>
          <a:p>
            <a:pPr algn="l"/>
            <a:endParaRPr lang="zh-CN" altLang="en-US" sz="2000" dirty="0">
              <a:solidFill>
                <a:schemeClr val="bg2">
                  <a:lumMod val="10000"/>
                </a:schemeClr>
              </a:solidFill>
              <a:latin typeface="华文宋体" panose="02010600040101010101" charset="-122"/>
              <a:ea typeface="华文宋体" panose="02010600040101010101" charset="-122"/>
            </a:endParaRPr>
          </a:p>
          <a:p>
            <a:pPr algn="l"/>
            <a:endParaRPr lang="zh-CN" altLang="en-US" sz="2000" dirty="0">
              <a:solidFill>
                <a:schemeClr val="bg2">
                  <a:lumMod val="10000"/>
                </a:schemeClr>
              </a:solidFill>
              <a:latin typeface="华文宋体" panose="02010600040101010101" charset="-122"/>
              <a:ea typeface="华文宋体" panose="02010600040101010101" charset="-122"/>
            </a:endParaRPr>
          </a:p>
          <a:p>
            <a:pPr algn="l"/>
            <a:endParaRPr lang="zh-CN" altLang="en-US" sz="2000" dirty="0">
              <a:solidFill>
                <a:schemeClr val="bg2">
                  <a:lumMod val="10000"/>
                </a:schemeClr>
              </a:solidFill>
              <a:latin typeface="华文宋体" panose="02010600040101010101" charset="-122"/>
              <a:ea typeface="华文宋体" panose="02010600040101010101" charset="-122"/>
            </a:endParaRPr>
          </a:p>
          <a:p>
            <a:pPr algn="l"/>
            <a:r>
              <a:rPr lang="zh-CN" altLang="en-US" sz="2000" dirty="0">
                <a:solidFill>
                  <a:schemeClr val="bg2">
                    <a:lumMod val="10000"/>
                  </a:schemeClr>
                </a:solidFill>
                <a:latin typeface="华文宋体" panose="02010600040101010101" charset="-122"/>
                <a:ea typeface="华文宋体" panose="02010600040101010101" charset="-122"/>
              </a:rPr>
              <a:t>专利部分：</a:t>
            </a:r>
            <a:endParaRPr lang="zh-CN" altLang="en-US" sz="2000" dirty="0">
              <a:solidFill>
                <a:schemeClr val="bg2">
                  <a:lumMod val="10000"/>
                </a:schemeClr>
              </a:solidFill>
              <a:latin typeface="华文宋体" panose="02010600040101010101" charset="-122"/>
              <a:ea typeface="华文宋体" panose="02010600040101010101" charset="-122"/>
            </a:endParaRPr>
          </a:p>
        </p:txBody>
      </p:sp>
      <p:graphicFrame>
        <p:nvGraphicFramePr>
          <p:cNvPr id="3" name="对象 2">
            <a:hlinkClick r:id="" action="ppaction://ole?verb="/>
          </p:cNvPr>
          <p:cNvGraphicFramePr>
            <a:graphicFrameLocks noChangeAspect="1"/>
          </p:cNvGraphicFramePr>
          <p:nvPr/>
        </p:nvGraphicFramePr>
        <p:xfrm>
          <a:off x="5655945" y="2992755"/>
          <a:ext cx="971550" cy="800100"/>
        </p:xfrm>
        <a:graphic>
          <a:graphicData uri="http://schemas.openxmlformats.org/presentationml/2006/ole">
            <mc:AlternateContent xmlns:mc="http://schemas.openxmlformats.org/markup-compatibility/2006">
              <mc:Choice xmlns:v="urn:schemas-microsoft-com:vml" Requires="v">
                <p:oleObj spid="_x0000_s1026" name="" showAsIcon="1" r:id="rId1" imgW="971550" imgH="800100" progId="Word.Document.8">
                  <p:embed/>
                </p:oleObj>
              </mc:Choice>
              <mc:Fallback>
                <p:oleObj name="" showAsIcon="1" r:id="rId1" imgW="971550" imgH="800100" progId="Word.Document.8">
                  <p:embed/>
                  <p:pic>
                    <p:nvPicPr>
                      <p:cNvPr id="0" name="图片 1025"/>
                      <p:cNvPicPr/>
                      <p:nvPr/>
                    </p:nvPicPr>
                    <p:blipFill>
                      <a:blip r:embed="rId2"/>
                      <a:stretch>
                        <a:fillRect/>
                      </a:stretch>
                    </p:blipFill>
                    <p:spPr>
                      <a:xfrm>
                        <a:off x="5655945" y="2992755"/>
                        <a:ext cx="971550" cy="800100"/>
                      </a:xfrm>
                      <a:prstGeom prst="rect">
                        <a:avLst/>
                      </a:prstGeom>
                    </p:spPr>
                  </p:pic>
                </p:oleObj>
              </mc:Fallback>
            </mc:AlternateContent>
          </a:graphicData>
        </a:graphic>
      </p:graphicFrame>
      <p:graphicFrame>
        <p:nvGraphicFramePr>
          <p:cNvPr id="8" name="对象 7">
            <a:hlinkClick r:id="" action="ppaction://ole?verb="/>
          </p:cNvPr>
          <p:cNvGraphicFramePr>
            <a:graphicFrameLocks noChangeAspect="1"/>
          </p:cNvGraphicFramePr>
          <p:nvPr/>
        </p:nvGraphicFramePr>
        <p:xfrm>
          <a:off x="6813550" y="2992755"/>
          <a:ext cx="971550" cy="800100"/>
        </p:xfrm>
        <a:graphic>
          <a:graphicData uri="http://schemas.openxmlformats.org/presentationml/2006/ole">
            <mc:AlternateContent xmlns:mc="http://schemas.openxmlformats.org/markup-compatibility/2006">
              <mc:Choice xmlns:v="urn:schemas-microsoft-com:vml" Requires="v">
                <p:oleObj spid="_x0000_s1027" name="" showAsIcon="1" r:id="rId3" imgW="971550" imgH="800100" progId="Word.Document.8">
                  <p:embed/>
                </p:oleObj>
              </mc:Choice>
              <mc:Fallback>
                <p:oleObj name="" showAsIcon="1" r:id="rId3" imgW="971550" imgH="800100" progId="Word.Document.8">
                  <p:embed/>
                  <p:pic>
                    <p:nvPicPr>
                      <p:cNvPr id="0" name="图片 1026"/>
                      <p:cNvPicPr/>
                      <p:nvPr/>
                    </p:nvPicPr>
                    <p:blipFill>
                      <a:blip r:embed="rId4"/>
                      <a:stretch>
                        <a:fillRect/>
                      </a:stretch>
                    </p:blipFill>
                    <p:spPr>
                      <a:xfrm>
                        <a:off x="6813550" y="2992755"/>
                        <a:ext cx="971550" cy="800100"/>
                      </a:xfrm>
                      <a:prstGeom prst="rect">
                        <a:avLst/>
                      </a:prstGeom>
                    </p:spPr>
                  </p:pic>
                </p:oleObj>
              </mc:Fallback>
            </mc:AlternateContent>
          </a:graphicData>
        </a:graphic>
      </p:graphicFrame>
      <p:graphicFrame>
        <p:nvGraphicFramePr>
          <p:cNvPr id="9" name="对象 8">
            <a:hlinkClick r:id="" action="ppaction://ole?verb="/>
          </p:cNvPr>
          <p:cNvGraphicFramePr>
            <a:graphicFrameLocks noChangeAspect="1"/>
          </p:cNvGraphicFramePr>
          <p:nvPr/>
        </p:nvGraphicFramePr>
        <p:xfrm>
          <a:off x="7971155" y="2992755"/>
          <a:ext cx="971550" cy="800100"/>
        </p:xfrm>
        <a:graphic>
          <a:graphicData uri="http://schemas.openxmlformats.org/presentationml/2006/ole">
            <mc:AlternateContent xmlns:mc="http://schemas.openxmlformats.org/markup-compatibility/2006">
              <mc:Choice xmlns:v="urn:schemas-microsoft-com:vml" Requires="v">
                <p:oleObj spid="_x0000_s1028" name="" showAsIcon="1" r:id="rId5" imgW="971550" imgH="800100" progId="Word.Document.8">
                  <p:embed/>
                </p:oleObj>
              </mc:Choice>
              <mc:Fallback>
                <p:oleObj name="" showAsIcon="1" r:id="rId5" imgW="971550" imgH="800100" progId="Word.Document.8">
                  <p:embed/>
                  <p:pic>
                    <p:nvPicPr>
                      <p:cNvPr id="0" name="图片 1027"/>
                      <p:cNvPicPr/>
                      <p:nvPr/>
                    </p:nvPicPr>
                    <p:blipFill>
                      <a:blip r:embed="rId6"/>
                      <a:stretch>
                        <a:fillRect/>
                      </a:stretch>
                    </p:blipFill>
                    <p:spPr>
                      <a:xfrm>
                        <a:off x="7971155" y="2992755"/>
                        <a:ext cx="971550" cy="800100"/>
                      </a:xfrm>
                      <a:prstGeom prst="rect">
                        <a:avLst/>
                      </a:prstGeom>
                    </p:spPr>
                  </p:pic>
                </p:oleObj>
              </mc:Fallback>
            </mc:AlternateContent>
          </a:graphicData>
        </a:graphic>
      </p:graphicFrame>
      <p:graphicFrame>
        <p:nvGraphicFramePr>
          <p:cNvPr id="10" name="对象 9">
            <a:hlinkClick r:id="" action="ppaction://ole?verb="/>
          </p:cNvPr>
          <p:cNvGraphicFramePr>
            <a:graphicFrameLocks noChangeAspect="1"/>
          </p:cNvGraphicFramePr>
          <p:nvPr/>
        </p:nvGraphicFramePr>
        <p:xfrm>
          <a:off x="5655945" y="4164965"/>
          <a:ext cx="971550" cy="800100"/>
        </p:xfrm>
        <a:graphic>
          <a:graphicData uri="http://schemas.openxmlformats.org/presentationml/2006/ole">
            <mc:AlternateContent xmlns:mc="http://schemas.openxmlformats.org/markup-compatibility/2006">
              <mc:Choice xmlns:v="urn:schemas-microsoft-com:vml" Requires="v">
                <p:oleObj spid="_x0000_s1029" name="" showAsIcon="1" r:id="rId7" imgW="971550" imgH="800100" progId="Word.Document.12">
                  <p:embed/>
                </p:oleObj>
              </mc:Choice>
              <mc:Fallback>
                <p:oleObj name="" showAsIcon="1" r:id="rId7" imgW="971550" imgH="800100" progId="Word.Document.12">
                  <p:embed/>
                  <p:pic>
                    <p:nvPicPr>
                      <p:cNvPr id="0" name="图片 1028"/>
                      <p:cNvPicPr/>
                      <p:nvPr/>
                    </p:nvPicPr>
                    <p:blipFill>
                      <a:blip r:embed="rId8"/>
                      <a:stretch>
                        <a:fillRect/>
                      </a:stretch>
                    </p:blipFill>
                    <p:spPr>
                      <a:xfrm>
                        <a:off x="5655945" y="4164965"/>
                        <a:ext cx="971550" cy="800100"/>
                      </a:xfrm>
                      <a:prstGeom prst="rect">
                        <a:avLst/>
                      </a:prstGeom>
                    </p:spPr>
                  </p:pic>
                </p:oleObj>
              </mc:Fallback>
            </mc:AlternateContent>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97475" y="133350"/>
            <a:ext cx="2610409" cy="521970"/>
          </a:xfrm>
          <a:prstGeom prst="rect">
            <a:avLst/>
          </a:prstGeom>
          <a:noFill/>
        </p:spPr>
        <p:txBody>
          <a:bodyPr wrap="square" rtlCol="0">
            <a:spAutoFit/>
          </a:bodyPr>
          <a:lstStyle/>
          <a:p>
            <a:r>
              <a:rPr lang="zh-CN" altLang="en-US" sz="2800" spc="140" dirty="0">
                <a:solidFill>
                  <a:schemeClr val="bg2">
                    <a:lumMod val="25000"/>
                  </a:schemeClr>
                </a:solidFill>
                <a:latin typeface="思源黑体 CN Heavy" panose="020B0A00000000000000" pitchFamily="34" charset="-122"/>
                <a:ea typeface="思源黑体 CN Heavy" panose="020B0A00000000000000" pitchFamily="34" charset="-122"/>
              </a:rPr>
              <a:t>学期</a:t>
            </a:r>
            <a:r>
              <a:rPr lang="zh-CN" altLang="en-US" sz="2800" spc="140" dirty="0">
                <a:solidFill>
                  <a:schemeClr val="bg2">
                    <a:lumMod val="25000"/>
                  </a:schemeClr>
                </a:solidFill>
                <a:latin typeface="思源黑体 CN Heavy" panose="020B0A00000000000000" pitchFamily="34" charset="-122"/>
                <a:ea typeface="思源黑体 CN Heavy" panose="020B0A00000000000000" pitchFamily="34" charset="-122"/>
              </a:rPr>
              <a:t>总结</a:t>
            </a:r>
            <a:endParaRPr lang="zh-CN" altLang="en-US" sz="2800" spc="14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sp>
        <p:nvSpPr>
          <p:cNvPr id="4" name="矩形 3"/>
          <p:cNvSpPr/>
          <p:nvPr/>
        </p:nvSpPr>
        <p:spPr>
          <a:xfrm>
            <a:off x="1071245" y="594995"/>
            <a:ext cx="973455" cy="398780"/>
          </a:xfrm>
          <a:prstGeom prst="rect">
            <a:avLst/>
          </a:prstGeom>
        </p:spPr>
        <p:txBody>
          <a:bodyPr wrap="square">
            <a:spAutoFit/>
          </a:bodyPr>
          <a:lstStyle/>
          <a:p>
            <a:r>
              <a:rPr lang="en-US" altLang="zh-CN" sz="2000" b="1" dirty="0">
                <a:solidFill>
                  <a:schemeClr val="bg2">
                    <a:lumMod val="50000"/>
                  </a:schemeClr>
                </a:solidFill>
                <a:latin typeface="Segoe UI" panose="020B0502040204020203" pitchFamily="34" charset="0"/>
                <a:ea typeface="微软雅黑 Light" panose="020B0502040204020203" pitchFamily="34" charset="-122"/>
                <a:cs typeface="Segoe UI" panose="020B0502040204020203" pitchFamily="34" charset="0"/>
              </a:rPr>
              <a:t>part2</a:t>
            </a:r>
            <a:endParaRPr lang="en-US" altLang="zh-CN" sz="2000" b="1" dirty="0">
              <a:solidFill>
                <a:schemeClr val="bg2">
                  <a:lumMod val="50000"/>
                </a:schemeClr>
              </a:solidFill>
              <a:latin typeface="Segoe UI" panose="020B0502040204020203" pitchFamily="34" charset="0"/>
              <a:ea typeface="微软雅黑 Light" panose="020B0502040204020203" pitchFamily="34" charset="-122"/>
              <a:cs typeface="Segoe UI" panose="020B0502040204020203" pitchFamily="34" charset="0"/>
            </a:endParaRPr>
          </a:p>
        </p:txBody>
      </p:sp>
      <p:sp>
        <p:nvSpPr>
          <p:cNvPr id="5" name="矩形 4"/>
          <p:cNvSpPr/>
          <p:nvPr/>
        </p:nvSpPr>
        <p:spPr>
          <a:xfrm>
            <a:off x="6398895" y="1408430"/>
            <a:ext cx="4951730" cy="3314700"/>
          </a:xfrm>
          <a:prstGeom prst="rect">
            <a:avLst/>
          </a:prstGeom>
        </p:spPr>
        <p:txBody>
          <a:bodyPr wrap="square">
            <a:noAutofit/>
          </a:bodyPr>
          <a:lstStyle/>
          <a:p>
            <a:pPr>
              <a:lnSpc>
                <a:spcPct val="150000"/>
              </a:lnSpc>
              <a:spcAft>
                <a:spcPts val="0"/>
              </a:spcAft>
            </a:pP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总结得失：</a:t>
            </a: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endParaRPr>
          </a:p>
          <a:p>
            <a:pPr>
              <a:lnSpc>
                <a:spcPct val="150000"/>
              </a:lnSpc>
              <a:spcAft>
                <a:spcPts val="0"/>
              </a:spcAft>
            </a:pP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本次课程只有得、没有失。学会了很多好用的查找资料的方法和如</a:t>
            </a:r>
            <a:r>
              <a:rPr lang="en-US" altLang="zh-CN"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mendeley</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这类便利的软件，也借此课程的学习对综述论文和专利写作从完全不懂到现在的比较了解，学到的都是对我后期大三大四的学习以及未来工作的开展很有帮助的东西，可谓收获满满。并且在自己写作综述论文和专利论文的同时，我提高了自己的动手写作能力、查找资料能力、团队合作能力、独立思考能力，也学习了很多关于病理图像分析方面的知识。还在分析自己综述和专利内容的时候锻炼了自己的口头表达</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能力。额外的收获是和同学们在课程群里的讨论非常</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愉快。</a:t>
            </a: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endParaRPr>
          </a:p>
          <a:p>
            <a:pPr>
              <a:lnSpc>
                <a:spcPct val="150000"/>
              </a:lnSpc>
              <a:spcAft>
                <a:spcPts val="0"/>
              </a:spcAft>
            </a:pP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endParaRPr>
          </a:p>
          <a:p>
            <a:pPr>
              <a:lnSpc>
                <a:spcPct val="150000"/>
              </a:lnSpc>
              <a:spcAft>
                <a:spcPts val="0"/>
              </a:spcAft>
            </a:pP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感想和意见：收获颇丰，希望</a:t>
            </a:r>
            <a:r>
              <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越来越好！</a:t>
            </a:r>
            <a:endParaRPr lang="zh-CN" altLang="en-US" sz="14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endParaRPr>
          </a:p>
        </p:txBody>
      </p:sp>
      <p:sp>
        <p:nvSpPr>
          <p:cNvPr id="7" name="矩形 6"/>
          <p:cNvSpPr/>
          <p:nvPr/>
        </p:nvSpPr>
        <p:spPr>
          <a:xfrm>
            <a:off x="6078000" y="2467718"/>
            <a:ext cx="36000" cy="16129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2">
                  <a:lumMod val="90000"/>
                </a:schemeClr>
              </a:solidFill>
            </a:endParaRPr>
          </a:p>
        </p:txBody>
      </p:sp>
      <p:sp>
        <p:nvSpPr>
          <p:cNvPr id="21" name="矩形 20"/>
          <p:cNvSpPr/>
          <p:nvPr/>
        </p:nvSpPr>
        <p:spPr>
          <a:xfrm>
            <a:off x="522741" y="176892"/>
            <a:ext cx="108000" cy="6480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1"/>
          <a:stretch>
            <a:fillRect/>
          </a:stretch>
        </p:blipFill>
        <p:spPr>
          <a:xfrm flipV="1">
            <a:off x="630555" y="1538605"/>
            <a:ext cx="5361305" cy="40227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矩形 8"/>
          <p:cNvSpPr/>
          <p:nvPr/>
        </p:nvSpPr>
        <p:spPr>
          <a:xfrm>
            <a:off x="1076325" y="2272461"/>
            <a:ext cx="10020300" cy="2457450"/>
          </a:xfrm>
          <a:prstGeom prst="rect">
            <a:avLst/>
          </a:prstGeom>
          <a:ln w="3175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4" name="文本框 3"/>
          <p:cNvSpPr txBox="1"/>
          <p:nvPr/>
        </p:nvSpPr>
        <p:spPr>
          <a:xfrm>
            <a:off x="4208831" y="1982623"/>
            <a:ext cx="3776663" cy="769441"/>
          </a:xfrm>
          <a:prstGeom prst="rect">
            <a:avLst/>
          </a:prstGeom>
        </p:spPr>
        <p:txBody>
          <a:bodyPr wrap="square" rtlCol="0">
            <a:spAutoFit/>
          </a:bodyPr>
          <a:lstStyle/>
          <a:p>
            <a:pPr algn="ctr"/>
            <a:r>
              <a:rPr lang="zh-CN" altLang="en-US" sz="4400" spc="140" dirty="0">
                <a:solidFill>
                  <a:schemeClr val="bg2">
                    <a:lumMod val="10000"/>
                  </a:schemeClr>
                </a:solidFill>
                <a:latin typeface="思源黑体 CN Heavy" panose="020B0A00000000000000" pitchFamily="34" charset="-122"/>
                <a:ea typeface="思源黑体 CN Heavy" panose="020B0A00000000000000" pitchFamily="34" charset="-122"/>
              </a:rPr>
              <a:t>感谢您的观看</a:t>
            </a:r>
            <a:endParaRPr lang="zh-CN" altLang="en-US" sz="4400" spc="140" dirty="0">
              <a:solidFill>
                <a:schemeClr val="bg2">
                  <a:lumMod val="10000"/>
                </a:schemeClr>
              </a:solidFill>
              <a:latin typeface="思源黑体 CN Heavy" panose="020B0A00000000000000" pitchFamily="34" charset="-122"/>
              <a:ea typeface="思源黑体 CN Heavy" panose="020B0A00000000000000" pitchFamily="34" charset="-122"/>
            </a:endParaRPr>
          </a:p>
        </p:txBody>
      </p:sp>
      <p:sp>
        <p:nvSpPr>
          <p:cNvPr id="5" name="矩形 4"/>
          <p:cNvSpPr/>
          <p:nvPr/>
        </p:nvSpPr>
        <p:spPr>
          <a:xfrm>
            <a:off x="5262562" y="3429000"/>
            <a:ext cx="1666875" cy="4571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3400106" y="2726601"/>
            <a:ext cx="5391785" cy="583565"/>
          </a:xfrm>
          <a:prstGeom prst="rect">
            <a:avLst/>
          </a:prstGeom>
        </p:spPr>
        <p:txBody>
          <a:bodyPr wrap="none">
            <a:spAutoFit/>
          </a:bodyPr>
          <a:lstStyle/>
          <a:p>
            <a:pPr algn="ctr"/>
            <a:r>
              <a:rPr lang="en-US" altLang="zh-CN" sz="3200" dirty="0">
                <a:solidFill>
                  <a:schemeClr val="bg2">
                    <a:lumMod val="50000"/>
                  </a:schemeClr>
                </a:solidFill>
                <a:latin typeface="Segoe UI" panose="020B0502040204020203" pitchFamily="34" charset="0"/>
                <a:ea typeface="微软雅黑 Light" panose="020B0502040204020203" pitchFamily="34" charset="-122"/>
                <a:cs typeface="Segoe UI" panose="020B0502040204020203" pitchFamily="34" charset="0"/>
              </a:rPr>
              <a:t>THANK YOU FOR WATCH</a:t>
            </a:r>
            <a:r>
              <a:rPr lang="en-US" altLang="zh-CN" sz="3200" dirty="0">
                <a:solidFill>
                  <a:schemeClr val="bg2">
                    <a:lumMod val="50000"/>
                  </a:schemeClr>
                </a:solidFill>
                <a:latin typeface="Segoe UI" panose="020B0502040204020203" pitchFamily="34" charset="0"/>
                <a:ea typeface="微软雅黑 Light" panose="020B0502040204020203" pitchFamily="34" charset="-122"/>
                <a:cs typeface="Segoe UI" panose="020B0502040204020203" pitchFamily="34" charset="0"/>
              </a:rPr>
              <a:t>ING</a:t>
            </a:r>
            <a:endParaRPr lang="en-US" altLang="zh-CN" sz="3200" dirty="0">
              <a:solidFill>
                <a:schemeClr val="bg2">
                  <a:lumMod val="50000"/>
                </a:schemeClr>
              </a:solidFill>
              <a:latin typeface="Segoe UI" panose="020B0502040204020203" pitchFamily="34" charset="0"/>
              <a:ea typeface="微软雅黑 Light" panose="020B0502040204020203" pitchFamily="34" charset="-122"/>
              <a:cs typeface="Segoe UI" panose="020B0502040204020203" pitchFamily="34" charset="0"/>
            </a:endParaRPr>
          </a:p>
        </p:txBody>
      </p:sp>
      <p:sp>
        <p:nvSpPr>
          <p:cNvPr id="7" name="文本框 6"/>
          <p:cNvSpPr txBox="1"/>
          <p:nvPr/>
        </p:nvSpPr>
        <p:spPr>
          <a:xfrm>
            <a:off x="4948235" y="3680707"/>
            <a:ext cx="2295525" cy="337185"/>
          </a:xfrm>
          <a:prstGeom prst="rect">
            <a:avLst/>
          </a:prstGeom>
          <a:noFill/>
        </p:spPr>
        <p:txBody>
          <a:bodyPr wrap="square" rtlCol="0">
            <a:spAutoFit/>
          </a:bodyPr>
          <a:lstStyle/>
          <a:p>
            <a:pPr algn="ctr"/>
            <a:r>
              <a:rPr lang="zh-CN" altLang="en-US" sz="1600" dirty="0">
                <a:solidFill>
                  <a:schemeClr val="bg2">
                    <a:lumMod val="25000"/>
                  </a:schemeClr>
                </a:solidFill>
                <a:latin typeface="思源黑体 CN Medium" panose="020B0600000000000000" pitchFamily="34" charset="-122"/>
                <a:ea typeface="思源黑体 CN Medium" panose="020B0600000000000000" pitchFamily="34" charset="-122"/>
              </a:rPr>
              <a:t>汇报人：</a:t>
            </a:r>
            <a:r>
              <a:rPr lang="zh-CN" altLang="en-US" sz="1600" dirty="0">
                <a:solidFill>
                  <a:schemeClr val="bg2">
                    <a:lumMod val="25000"/>
                  </a:schemeClr>
                </a:solidFill>
                <a:latin typeface="思源黑体 CN Medium" panose="020B0600000000000000" pitchFamily="34" charset="-122"/>
                <a:ea typeface="思源黑体 CN Medium" panose="020B0600000000000000" pitchFamily="34" charset="-122"/>
              </a:rPr>
              <a:t>王嘉健</a:t>
            </a:r>
            <a:endParaRPr lang="zh-CN" altLang="en-US" sz="1600" dirty="0">
              <a:solidFill>
                <a:schemeClr val="bg2">
                  <a:lumMod val="25000"/>
                </a:schemeClr>
              </a:solidFill>
              <a:latin typeface="思源黑体 CN Medium" panose="020B0600000000000000" pitchFamily="34" charset="-122"/>
              <a:ea typeface="思源黑体 CN Medium" panose="020B0600000000000000" pitchFamily="34" charset="-122"/>
            </a:endParaRPr>
          </a:p>
        </p:txBody>
      </p:sp>
      <p:sp>
        <p:nvSpPr>
          <p:cNvPr id="8" name="文本框 7"/>
          <p:cNvSpPr txBox="1"/>
          <p:nvPr/>
        </p:nvSpPr>
        <p:spPr>
          <a:xfrm>
            <a:off x="5144536" y="4019261"/>
            <a:ext cx="1902921" cy="337185"/>
          </a:xfrm>
          <a:prstGeom prst="rect">
            <a:avLst/>
          </a:prstGeom>
          <a:noFill/>
        </p:spPr>
        <p:txBody>
          <a:bodyPr wrap="square" rtlCol="0">
            <a:spAutoFit/>
          </a:bodyPr>
          <a:lstStyle/>
          <a:p>
            <a:pPr algn="ctr"/>
            <a:r>
              <a:rPr lang="en-US" altLang="zh-CN" sz="1600" dirty="0">
                <a:solidFill>
                  <a:schemeClr val="bg2">
                    <a:lumMod val="25000"/>
                  </a:schemeClr>
                </a:solidFill>
                <a:latin typeface="思源黑体 CN Medium" panose="020B0600000000000000" pitchFamily="34" charset="-122"/>
                <a:ea typeface="思源黑体 CN Medium" panose="020B0600000000000000" pitchFamily="34" charset="-122"/>
              </a:rPr>
              <a:t>2023</a:t>
            </a:r>
            <a:r>
              <a:rPr lang="zh-CN" altLang="en-US" sz="1600" dirty="0">
                <a:solidFill>
                  <a:schemeClr val="bg2">
                    <a:lumMod val="25000"/>
                  </a:schemeClr>
                </a:solidFill>
                <a:latin typeface="思源黑体 CN Medium" panose="020B0600000000000000" pitchFamily="34" charset="-122"/>
                <a:ea typeface="思源黑体 CN Medium" panose="020B0600000000000000" pitchFamily="34" charset="-122"/>
              </a:rPr>
              <a:t>年</a:t>
            </a:r>
            <a:r>
              <a:rPr lang="en-US" altLang="zh-CN" sz="1600" dirty="0">
                <a:solidFill>
                  <a:schemeClr val="bg2">
                    <a:lumMod val="25000"/>
                  </a:schemeClr>
                </a:solidFill>
                <a:latin typeface="思源黑体 CN Medium" panose="020B0600000000000000" pitchFamily="34" charset="-122"/>
                <a:ea typeface="思源黑体 CN Medium" panose="020B0600000000000000" pitchFamily="34" charset="-122"/>
              </a:rPr>
              <a:t>4</a:t>
            </a:r>
            <a:r>
              <a:rPr lang="zh-CN" altLang="en-US" sz="1600" dirty="0">
                <a:solidFill>
                  <a:schemeClr val="bg2">
                    <a:lumMod val="25000"/>
                  </a:schemeClr>
                </a:solidFill>
                <a:latin typeface="思源黑体 CN Medium" panose="020B0600000000000000" pitchFamily="34" charset="-122"/>
                <a:ea typeface="思源黑体 CN Medium" panose="020B0600000000000000" pitchFamily="34" charset="-122"/>
              </a:rPr>
              <a:t>月</a:t>
            </a:r>
            <a:r>
              <a:rPr lang="en-US" altLang="zh-CN" sz="1600" dirty="0">
                <a:solidFill>
                  <a:schemeClr val="bg2">
                    <a:lumMod val="25000"/>
                  </a:schemeClr>
                </a:solidFill>
                <a:latin typeface="思源黑体 CN Medium" panose="020B0600000000000000" pitchFamily="34" charset="-122"/>
                <a:ea typeface="思源黑体 CN Medium" panose="020B0600000000000000" pitchFamily="34" charset="-122"/>
              </a:rPr>
              <a:t>21</a:t>
            </a:r>
            <a:r>
              <a:rPr lang="zh-CN" altLang="en-US" sz="1600" dirty="0">
                <a:solidFill>
                  <a:schemeClr val="bg2">
                    <a:lumMod val="25000"/>
                  </a:schemeClr>
                </a:solidFill>
                <a:latin typeface="思源黑体 CN Medium" panose="020B0600000000000000" pitchFamily="34" charset="-122"/>
                <a:ea typeface="思源黑体 CN Medium" panose="020B0600000000000000" pitchFamily="34" charset="-122"/>
              </a:rPr>
              <a:t>日</a:t>
            </a:r>
            <a:endParaRPr lang="zh-CN" altLang="en-US" sz="1600" dirty="0">
              <a:solidFill>
                <a:schemeClr val="bg2">
                  <a:lumMod val="25000"/>
                </a:schemeClr>
              </a:solidFill>
              <a:latin typeface="思源黑体 CN Medium" panose="020B0600000000000000" pitchFamily="34" charset="-122"/>
              <a:ea typeface="思源黑体 CN Medium" panose="020B0600000000000000" pitchFamily="34" charset="-122"/>
            </a:endParaRPr>
          </a:p>
        </p:txBody>
      </p:sp>
    </p:spTree>
  </p:cSld>
  <p:clrMapOvr>
    <a:masterClrMapping/>
  </p:clrMapOvr>
</p:sld>
</file>

<file path=ppt/tags/tag1.xml><?xml version="1.0" encoding="utf-8"?>
<p:tagLst xmlns:p="http://schemas.openxmlformats.org/presentationml/2006/main">
  <p:tag name="KSO_WPP_MARK_KEY" val="aa416d07-427f-43e5-980f-586155e05e77"/>
  <p:tag name="COMMONDATA" val="eyJjb3VudCI6MywiaGRpZCI6ImI3YzRmNjRkZDFlYmI1OTNiYzMxMmFlNDgwNGVkZDQ1IiwidXNlckNvdW50Ijoz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dirty="0" smtClean="0">
            <a:latin typeface="思源黑体 CN Medium" panose="020B0600000000000000" pitchFamily="34" charset="-122"/>
            <a:ea typeface="思源黑体 CN Medium" panose="020B0600000000000000"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dirty="0" smtClean="0">
            <a:latin typeface="思源黑体 CN Medium" panose="020B0600000000000000" pitchFamily="34" charset="-122"/>
            <a:ea typeface="思源黑体 CN Medium" panose="020B0600000000000000"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657</Words>
  <Application>WPS 演示</Application>
  <PresentationFormat>宽屏</PresentationFormat>
  <Paragraphs>45</Paragraphs>
  <Slides>5</Slides>
  <Notes>0</Notes>
  <HiddenSlides>0</HiddenSlides>
  <MMClips>0</MMClips>
  <ScaleCrop>false</ScaleCrop>
  <HeadingPairs>
    <vt:vector size="8" baseType="variant">
      <vt:variant>
        <vt:lpstr>已用的字体</vt:lpstr>
      </vt:variant>
      <vt:variant>
        <vt:i4>16</vt:i4>
      </vt:variant>
      <vt:variant>
        <vt:lpstr>主题</vt:lpstr>
      </vt:variant>
      <vt:variant>
        <vt:i4>2</vt:i4>
      </vt:variant>
      <vt:variant>
        <vt:lpstr>嵌入 OLE 服务器</vt:lpstr>
      </vt:variant>
      <vt:variant>
        <vt:i4>4</vt:i4>
      </vt:variant>
      <vt:variant>
        <vt:lpstr>幻灯片标题</vt:lpstr>
      </vt:variant>
      <vt:variant>
        <vt:i4>5</vt:i4>
      </vt:variant>
    </vt:vector>
  </HeadingPairs>
  <TitlesOfParts>
    <vt:vector size="27" baseType="lpstr">
      <vt:lpstr>Arial</vt:lpstr>
      <vt:lpstr>宋体</vt:lpstr>
      <vt:lpstr>Wingdings</vt:lpstr>
      <vt:lpstr>思源黑体 CN Medium</vt:lpstr>
      <vt:lpstr>黑体</vt:lpstr>
      <vt:lpstr>思源黑体 CN Bold</vt:lpstr>
      <vt:lpstr>Segoe UI</vt:lpstr>
      <vt:lpstr>微软雅黑 Light</vt:lpstr>
      <vt:lpstr>思源黑体 CN Light</vt:lpstr>
      <vt:lpstr>思源黑体 CN Heavy</vt:lpstr>
      <vt:lpstr>微软雅黑</vt:lpstr>
      <vt:lpstr>华文宋体</vt:lpstr>
      <vt:lpstr>等线</vt:lpstr>
      <vt:lpstr>Arial Unicode MS</vt:lpstr>
      <vt:lpstr>等线 Light</vt:lpstr>
      <vt:lpstr>Calibri</vt:lpstr>
      <vt:lpstr>Office 主题​​</vt:lpstr>
      <vt:lpstr>1_Office 主题​​</vt:lpstr>
      <vt:lpstr>Word.Document.8</vt:lpstr>
      <vt:lpstr>Word.Document.8</vt:lpstr>
      <vt:lpstr>Word.Document.8</vt:lpstr>
      <vt:lpstr>Word.Document.12</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cp:lastModifiedBy>
  <cp:revision>21</cp:revision>
  <dcterms:created xsi:type="dcterms:W3CDTF">2019-11-14T11:53:00Z</dcterms:created>
  <dcterms:modified xsi:type="dcterms:W3CDTF">2023-04-20T17:38:51Z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KSOTemplateUUID">
    <vt:lpwstr>v1.0_mb_4Itz2EARdnsfvrbFWlH9iQ==</vt:lpwstr>
  </property>
  <property fmtid="{D5CDD505-2E9C-101B-9397-08002B2CF9AE}" pid="4" name="ICV">
    <vt:lpwstr>AFE41D639E214AEBA41EF5CC78ECED14_11</vt:lpwstr>
  </property>
</Properties>
</file>

<file path=docProps/thumbnail.jpeg>
</file>